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62" r:id="rId4"/>
    <p:sldId id="261" r:id="rId5"/>
    <p:sldId id="263" r:id="rId6"/>
    <p:sldId id="268" r:id="rId7"/>
    <p:sldId id="258" r:id="rId8"/>
    <p:sldId id="266" r:id="rId9"/>
    <p:sldId id="260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51C74-1AEA-4A8D-A08F-0E61937D6DC3}" type="datetimeFigureOut">
              <a:rPr lang="fr-FR" smtClean="0"/>
              <a:t>30/06/2017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1DD84-54E0-4F2A-8068-6CC5DCC3E4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89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CD36F-E8DE-4C1D-9682-8083393B0B17}" type="datetime1">
              <a:rPr lang="fr-FR" smtClean="0"/>
              <a:t>30/06/2017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92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FC8E-18CC-459F-8024-720B8030C993}" type="datetime1">
              <a:rPr lang="fr-FR" smtClean="0"/>
              <a:t>30/06/2017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82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1213-279C-4274-BCE5-3D03B990BC8E}" type="datetime1">
              <a:rPr lang="fr-FR" smtClean="0"/>
              <a:t>30/06/2017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08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086E-27D2-448A-91A0-BEA8ACD7325D}" type="datetime1">
              <a:rPr lang="fr-FR" smtClean="0"/>
              <a:t>30/06/2017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9404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3DA73-A38E-4BFF-808B-B469B1CF2FBC}" type="datetime1">
              <a:rPr lang="fr-FR" smtClean="0"/>
              <a:t>30/06/2017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365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809F-9AF2-4BEC-AB7A-36B5C0F1756B}" type="datetime1">
              <a:rPr lang="fr-FR" smtClean="0"/>
              <a:t>30/06/2017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554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BD3E-44E1-46A2-942F-F5187127EA49}" type="datetime1">
              <a:rPr lang="fr-FR" smtClean="0"/>
              <a:t>30/06/2017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428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D16C-4D20-4F9F-8B6A-08681835C251}" type="datetime1">
              <a:rPr lang="fr-FR" smtClean="0"/>
              <a:t>30/06/2017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022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6D0556F-21A9-4C35-9E9A-05FDAEBFBD32}" type="datetime1">
              <a:rPr lang="fr-FR" smtClean="0"/>
              <a:t>30/06/2017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295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071A-F828-455F-9CF2-B516CBD88CFA}" type="datetime1">
              <a:rPr lang="fr-FR" smtClean="0"/>
              <a:t>30/06/2017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72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52EFB-AAAE-45B6-8869-7685B60F80E1}" type="datetime1">
              <a:rPr lang="fr-FR" smtClean="0"/>
              <a:t>30/06/2017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00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6453-379B-43F1-BE22-4006867A5E2D}" type="datetime1">
              <a:rPr lang="fr-FR" smtClean="0"/>
              <a:t>30/06/2017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72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EA39F-33DB-4337-865F-1AE841AAAAD8}" type="datetime1">
              <a:rPr lang="fr-FR" smtClean="0"/>
              <a:t>30/06/2017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5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E316D-511B-4F9F-8DE6-04B805E55845}" type="datetime1">
              <a:rPr lang="fr-FR" smtClean="0"/>
              <a:t>30/06/2017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048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F4473-3F12-4D4F-B0DE-54387E799C13}" type="datetime1">
              <a:rPr lang="fr-FR" smtClean="0"/>
              <a:t>30/06/2017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22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1940-B81C-4DE9-8B10-5F01A526BD88}" type="datetime1">
              <a:rPr lang="fr-FR" smtClean="0"/>
              <a:t>30/06/2017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384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5FCE-DB6D-425B-B3B5-1A0627CE205D}" type="datetime1">
              <a:rPr lang="fr-FR" smtClean="0"/>
              <a:t>30/06/2017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12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B660B-D088-4258-A7C1-0CB540881AD6}" type="datetime1">
              <a:rPr lang="fr-FR" smtClean="0"/>
              <a:t>30/06/2017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60AB-BE33-4C2B-8336-B1F90AF583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1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" Type="http://schemas.openxmlformats.org/officeDocument/2006/relationships/image" Target="../media/image31.gif"/><Relationship Id="rId16" Type="http://schemas.openxmlformats.org/officeDocument/2006/relationships/image" Target="../media/image44.png"/><Relationship Id="rId20" Type="http://schemas.openxmlformats.org/officeDocument/2006/relationships/hyperlink" Target="http://www.tvtool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jp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jp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4380530"/>
            <a:ext cx="12192001" cy="1033681"/>
          </a:xfrm>
          <a:prstGeom prst="rect">
            <a:avLst/>
          </a:prstGeom>
          <a:solidFill>
            <a:srgbClr val="323746"/>
          </a:solidFill>
          <a:ln>
            <a:noFill/>
          </a:ln>
          <a:effectLst>
            <a:outerShdw blurRad="1905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4380529"/>
            <a:ext cx="12192000" cy="1033682"/>
          </a:xfrm>
        </p:spPr>
        <p:txBody>
          <a:bodyPr anchor="ctr"/>
          <a:lstStyle/>
          <a:p>
            <a:pPr algn="ctr"/>
            <a:r>
              <a:rPr lang="fr-FR" sz="4800" spc="-150" dirty="0">
                <a:solidFill>
                  <a:schemeClr val="bg1"/>
                </a:solidFill>
                <a:latin typeface="Helvetica Neue" pitchFamily="2" charset="0"/>
                <a:ea typeface="Verdana" panose="020B0604030504040204" pitchFamily="34" charset="0"/>
                <a:cs typeface="Verdana" panose="020B0604030504040204" pitchFamily="34" charset="0"/>
              </a:rPr>
              <a:t>Les solutions d’affichage dynamique et d’IPTV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540042"/>
            <a:ext cx="8959645" cy="2477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64" y="2077815"/>
            <a:ext cx="6312116" cy="16184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07905" y="1540042"/>
            <a:ext cx="3084095" cy="16603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04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15" y="5750141"/>
            <a:ext cx="1417865" cy="74760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626" y="2306811"/>
            <a:ext cx="718521" cy="8069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34" y="5848135"/>
            <a:ext cx="1488566" cy="5023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71" y="5786104"/>
            <a:ext cx="1022415" cy="6361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63" y="2312752"/>
            <a:ext cx="636031" cy="795038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0" y="865721"/>
            <a:ext cx="3398822" cy="87149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3" y="4642066"/>
            <a:ext cx="1207795" cy="67938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7" y="5812173"/>
            <a:ext cx="779428" cy="623542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18" y="4720226"/>
            <a:ext cx="1302937" cy="546955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64" y="4601252"/>
            <a:ext cx="963143" cy="76997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7"/>
          <a:stretch/>
        </p:blipFill>
        <p:spPr>
          <a:xfrm>
            <a:off x="368804" y="2423490"/>
            <a:ext cx="2655826" cy="57356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92" y="2406578"/>
            <a:ext cx="1136596" cy="579664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639" y="4736558"/>
            <a:ext cx="1647879" cy="499357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39" y="2450685"/>
            <a:ext cx="1411569" cy="564627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80" y="4692577"/>
            <a:ext cx="1577034" cy="566155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32" y="2518211"/>
            <a:ext cx="1793686" cy="325106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84" y="4768511"/>
            <a:ext cx="1988209" cy="426493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44" y="5839069"/>
            <a:ext cx="2358189" cy="569746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0" y="3487461"/>
            <a:ext cx="12192001" cy="6241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762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Helvetica Neue" pitchFamily="2" charset="0"/>
              </a:rPr>
              <a:t>03 87 05 46 34			</a:t>
            </a:r>
            <a:r>
              <a:rPr lang="fr-FR" sz="2800" dirty="0">
                <a:solidFill>
                  <a:schemeClr val="tx1"/>
                </a:solidFill>
                <a:latin typeface="Helvetica Neue" pitchFamily="2" charset="0"/>
                <a:hlinkClick r:id="rId20"/>
              </a:rPr>
              <a:t>www.tvtools.eu</a:t>
            </a:r>
            <a:r>
              <a:rPr lang="fr-FR" sz="2800" dirty="0">
                <a:solidFill>
                  <a:schemeClr val="tx1"/>
                </a:solidFill>
                <a:latin typeface="Helvetica Neue" pitchFamily="2" charset="0"/>
              </a:rPr>
              <a:t>			contact@tvtools.eu</a:t>
            </a:r>
          </a:p>
        </p:txBody>
      </p:sp>
    </p:spTree>
    <p:extLst>
      <p:ext uri="{BB962C8B-B14F-4D97-AF65-F5344CB8AC3E}">
        <p14:creationId xmlns:p14="http://schemas.microsoft.com/office/powerpoint/2010/main" val="336234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-2"/>
            <a:ext cx="6972300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" r="2" b="1167"/>
          <a:stretch/>
        </p:blipFill>
        <p:spPr>
          <a:xfrm>
            <a:off x="8616670" y="2132944"/>
            <a:ext cx="3581377" cy="213294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r="34998"/>
          <a:stretch/>
        </p:blipFill>
        <p:spPr>
          <a:xfrm>
            <a:off x="5327050" y="-3"/>
            <a:ext cx="3192203" cy="42658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34525" r="-96" b="25037"/>
          <a:stretch/>
        </p:blipFill>
        <p:spPr>
          <a:xfrm>
            <a:off x="5327050" y="4362273"/>
            <a:ext cx="6877044" cy="249572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1" r="3617" b="3"/>
          <a:stretch/>
        </p:blipFill>
        <p:spPr>
          <a:xfrm>
            <a:off x="8607447" y="-4"/>
            <a:ext cx="3581377" cy="203656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fr-FR" dirty="0"/>
              <a:t>1.	Ciblez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6239" y="2309052"/>
            <a:ext cx="4844644" cy="412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</a:rPr>
              <a:t>Personnalisez vos messages à votre audience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800" dirty="0"/>
              <a:t>Affichage par écran</a:t>
            </a:r>
          </a:p>
          <a:p>
            <a:r>
              <a:rPr lang="fr-FR" sz="1800" dirty="0"/>
              <a:t>Murs d’écrans</a:t>
            </a:r>
          </a:p>
          <a:p>
            <a:r>
              <a:rPr lang="fr-FR" sz="1800" dirty="0"/>
              <a:t>Réservation de salles</a:t>
            </a:r>
          </a:p>
          <a:p>
            <a:r>
              <a:rPr lang="fr-FR" sz="1800" dirty="0"/>
              <a:t>Analyse d’audience en temps réel</a:t>
            </a:r>
          </a:p>
          <a:p>
            <a:r>
              <a:rPr lang="fr-FR" sz="1800" dirty="0"/>
              <a:t>Bornes interactives</a:t>
            </a:r>
          </a:p>
          <a:p>
            <a:r>
              <a:rPr lang="fr-FR" sz="1800" dirty="0"/>
              <a:t>Questionnaires de satisfaction</a:t>
            </a:r>
          </a:p>
          <a:p>
            <a:r>
              <a:rPr lang="fr-FR" sz="1800" dirty="0"/>
              <a:t>Plans interactifs</a:t>
            </a:r>
          </a:p>
          <a:p>
            <a:r>
              <a:rPr lang="fr-FR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6814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fr-FR" dirty="0"/>
              <a:t>2.	Créez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194051" y="2214245"/>
            <a:ext cx="4179752" cy="19576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b="1" dirty="0">
                <a:solidFill>
                  <a:schemeClr val="accent1"/>
                </a:solidFill>
              </a:rPr>
              <a:t>Esthétique</a:t>
            </a:r>
          </a:p>
          <a:p>
            <a:pPr algn="r"/>
            <a:r>
              <a:rPr lang="fr-FR" sz="1800" dirty="0"/>
              <a:t>Rassemblez toutes les données (images, vidéos…) de votre marque</a:t>
            </a:r>
          </a:p>
          <a:p>
            <a:pPr algn="r"/>
            <a:r>
              <a:rPr lang="fr-FR" sz="1800" dirty="0"/>
              <a:t>Créez facilement grâce à notre logiciel </a:t>
            </a:r>
            <a:r>
              <a:rPr lang="fr-FR" sz="2000" b="1" dirty="0"/>
              <a:t>Designer</a:t>
            </a:r>
            <a:endParaRPr lang="fr-FR" sz="1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214245"/>
            <a:ext cx="2539729" cy="447786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19" y="2214245"/>
            <a:ext cx="4192041" cy="23487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870188" y="5015043"/>
            <a:ext cx="41027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Lisibilité</a:t>
            </a:r>
          </a:p>
          <a:p>
            <a:endParaRPr lang="fr-FR" sz="800" b="1" dirty="0">
              <a:solidFill>
                <a:schemeClr val="accent1"/>
              </a:solidFill>
            </a:endParaRPr>
          </a:p>
          <a:p>
            <a:r>
              <a:rPr lang="fr-FR" dirty="0"/>
              <a:t>Répartissez vos différents contenus en zones pour une lecture intuitive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6" y="4343400"/>
            <a:ext cx="4175484" cy="23487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038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	Modifiez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59927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Faites vos modifications en </a:t>
            </a:r>
            <a:r>
              <a:rPr lang="fr-FR" b="1" dirty="0">
                <a:solidFill>
                  <a:schemeClr val="accent1"/>
                </a:solidFill>
              </a:rPr>
              <a:t>quelques secondes </a:t>
            </a:r>
            <a:r>
              <a:rPr lang="fr-FR" dirty="0"/>
              <a:t>avec 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83508" y="2238048"/>
            <a:ext cx="4085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atin typeface="Arial Narrow" panose="020B0606020202030204" pitchFamily="34" charset="0"/>
              </a:rPr>
              <a:t>WEB ACCESS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49678" y="3188369"/>
            <a:ext cx="1308682" cy="4001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Images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5549678" y="4029344"/>
            <a:ext cx="1308682" cy="4001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Textes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549678" y="5006528"/>
            <a:ext cx="1308682" cy="4001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Vidéos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545483" y="5983712"/>
            <a:ext cx="1317071" cy="4001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/>
              <a:t>Flux RSS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43660" y="3706467"/>
            <a:ext cx="48207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Aucune compétence informatique nécessaire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Depuis votre ordinateur, smartphone et tablette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45177" r="44775" b="6992"/>
          <a:stretch/>
        </p:blipFill>
        <p:spPr>
          <a:xfrm>
            <a:off x="680321" y="3188369"/>
            <a:ext cx="4584057" cy="319545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652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	Supervisez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336873"/>
            <a:ext cx="12191999" cy="481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dirty="0"/>
              <a:t>4 niveaux de contrôle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-307958" y="3321408"/>
            <a:ext cx="12191998" cy="3063532"/>
            <a:chOff x="347699" y="2942934"/>
            <a:chExt cx="10895941" cy="3063532"/>
          </a:xfrm>
        </p:grpSpPr>
        <p:sp>
          <p:nvSpPr>
            <p:cNvPr id="5" name="ZoneTexte 4"/>
            <p:cNvSpPr txBox="1"/>
            <p:nvPr/>
          </p:nvSpPr>
          <p:spPr>
            <a:xfrm>
              <a:off x="347699" y="2944577"/>
              <a:ext cx="46296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400" b="1" dirty="0">
                  <a:solidFill>
                    <a:schemeClr val="accent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Utilisateur</a:t>
              </a:r>
            </a:p>
            <a:p>
              <a:pPr algn="r"/>
              <a:r>
                <a:rPr lang="fr-FR" dirty="0"/>
                <a:t>Modification des contenus autorisés</a:t>
              </a:r>
            </a:p>
            <a:p>
              <a:pPr algn="r"/>
              <a:r>
                <a:rPr lang="fr-FR" dirty="0"/>
                <a:t>Validation par le superviseur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895554" y="2944576"/>
              <a:ext cx="41746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accent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Administrateur</a:t>
              </a:r>
            </a:p>
            <a:p>
              <a:r>
                <a:rPr lang="fr-FR" dirty="0"/>
                <a:t>Modification de tous les contenus</a:t>
              </a:r>
            </a:p>
            <a:p>
              <a:r>
                <a:rPr lang="fr-FR" dirty="0"/>
                <a:t>Gestion des autorisations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88627" y="5267802"/>
              <a:ext cx="45886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400" b="1" dirty="0">
                  <a:solidFill>
                    <a:schemeClr val="accent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Relecteur</a:t>
              </a:r>
            </a:p>
            <a:p>
              <a:pPr algn="r"/>
              <a:r>
                <a:rPr lang="fr-FR" dirty="0"/>
                <a:t>Consultation des données uniquement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895554" y="4990803"/>
              <a:ext cx="43480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chemeClr val="accent1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Superviseur</a:t>
              </a:r>
            </a:p>
            <a:p>
              <a:r>
                <a:rPr lang="fr-FR" dirty="0"/>
                <a:t>Tous droits </a:t>
              </a:r>
            </a:p>
            <a:p>
              <a:r>
                <a:rPr lang="fr-FR" dirty="0"/>
                <a:t>Sauf création/modification des autorisations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6" t="12110" r="76099" b="63599"/>
            <a:stretch/>
          </p:blipFill>
          <p:spPr>
            <a:xfrm>
              <a:off x="4977315" y="2942934"/>
              <a:ext cx="677323" cy="1396245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95" t="13563" r="35530" b="62146"/>
            <a:stretch/>
          </p:blipFill>
          <p:spPr>
            <a:xfrm>
              <a:off x="6218230" y="2942935"/>
              <a:ext cx="677323" cy="1396245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30" t="13575" r="15495" b="62134"/>
            <a:stretch/>
          </p:blipFill>
          <p:spPr>
            <a:xfrm>
              <a:off x="6218230" y="4579287"/>
              <a:ext cx="672631" cy="137703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38" t="13482" r="4887" b="62227"/>
            <a:stretch/>
          </p:blipFill>
          <p:spPr>
            <a:xfrm>
              <a:off x="4982007" y="4579287"/>
              <a:ext cx="672631" cy="137703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40234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3774914"/>
            <a:ext cx="12192000" cy="308325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5.	Programmez</a:t>
            </a:r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>
          <a:xfrm>
            <a:off x="269748" y="2307568"/>
            <a:ext cx="9613861" cy="1226094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</a:rPr>
              <a:t>Gérez vos diffusions en temps réel </a:t>
            </a:r>
          </a:p>
          <a:p>
            <a:r>
              <a:rPr lang="fr-FR" sz="1800" dirty="0"/>
              <a:t>Programmez sous un format calendrier intuitif avec notre logiciel </a:t>
            </a:r>
            <a:r>
              <a:rPr lang="fr-FR" sz="1800" b="1" dirty="0" err="1"/>
              <a:t>Scheduler</a:t>
            </a:r>
            <a:endParaRPr lang="fr-FR" sz="1800" b="1" dirty="0"/>
          </a:p>
          <a:p>
            <a:r>
              <a:rPr lang="fr-FR" sz="1800" dirty="0"/>
              <a:t>Accédez au logiciel depuis tous les supports, vers tous les supports</a:t>
            </a:r>
          </a:p>
          <a:p>
            <a:pPr marL="0" indent="0">
              <a:buNone/>
            </a:pPr>
            <a:endParaRPr lang="fr-FR" dirty="0">
              <a:solidFill>
                <a:schemeClr val="accent1"/>
              </a:solidFill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159189" y="3812723"/>
            <a:ext cx="12032811" cy="3007632"/>
            <a:chOff x="159189" y="3558142"/>
            <a:chExt cx="12032811" cy="3007632"/>
          </a:xfrm>
        </p:grpSpPr>
        <p:grpSp>
          <p:nvGrpSpPr>
            <p:cNvPr id="29" name="Groupe 28"/>
            <p:cNvGrpSpPr/>
            <p:nvPr/>
          </p:nvGrpSpPr>
          <p:grpSpPr>
            <a:xfrm>
              <a:off x="1921881" y="4171323"/>
              <a:ext cx="3031449" cy="1880526"/>
              <a:chOff x="961949" y="4885400"/>
              <a:chExt cx="2726401" cy="1628405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949" y="4885400"/>
                <a:ext cx="2726401" cy="1628405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7" t="3529" r="2576" b="25359"/>
              <a:stretch/>
            </p:blipFill>
            <p:spPr>
              <a:xfrm>
                <a:off x="1499410" y="4941271"/>
                <a:ext cx="1548213" cy="876178"/>
              </a:xfrm>
              <a:prstGeom prst="rect">
                <a:avLst/>
              </a:prstGeom>
            </p:spPr>
          </p:pic>
          <p:grpSp>
            <p:nvGrpSpPr>
              <p:cNvPr id="28" name="Groupe 27"/>
              <p:cNvGrpSpPr/>
              <p:nvPr/>
            </p:nvGrpSpPr>
            <p:grpSpPr>
              <a:xfrm>
                <a:off x="962284" y="5579903"/>
                <a:ext cx="2724627" cy="920705"/>
                <a:chOff x="962284" y="5579903"/>
                <a:chExt cx="2724627" cy="920705"/>
              </a:xfrm>
            </p:grpSpPr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78" t="44018" b="1"/>
                <a:stretch/>
              </p:blipFill>
              <p:spPr>
                <a:xfrm>
                  <a:off x="2429435" y="5579903"/>
                  <a:ext cx="1257476" cy="911607"/>
                </a:xfrm>
                <a:prstGeom prst="rect">
                  <a:avLst/>
                </a:prstGeom>
              </p:spPr>
            </p:pic>
            <p:pic>
              <p:nvPicPr>
                <p:cNvPr id="20" name="Image 1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9731" r="73811"/>
                <a:stretch/>
              </p:blipFill>
              <p:spPr>
                <a:xfrm>
                  <a:off x="964660" y="5682018"/>
                  <a:ext cx="714016" cy="818590"/>
                </a:xfrm>
                <a:prstGeom prst="rect">
                  <a:avLst/>
                </a:prstGeom>
              </p:spPr>
            </p:pic>
            <p:pic>
              <p:nvPicPr>
                <p:cNvPr id="21" name="Image 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47" t="3529" r="2576" b="25359"/>
                <a:stretch/>
              </p:blipFill>
              <p:spPr>
                <a:xfrm>
                  <a:off x="2468233" y="5624430"/>
                  <a:ext cx="923846" cy="566997"/>
                </a:xfrm>
                <a:prstGeom prst="rect">
                  <a:avLst/>
                </a:prstGeom>
              </p:spPr>
            </p:pic>
            <p:pic>
              <p:nvPicPr>
                <p:cNvPr id="22" name="Image 2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47" t="3529" r="2576" b="25359"/>
                <a:stretch/>
              </p:blipFill>
              <p:spPr>
                <a:xfrm rot="16200000">
                  <a:off x="1152506" y="5805057"/>
                  <a:ext cx="538545" cy="407860"/>
                </a:xfrm>
                <a:prstGeom prst="rect">
                  <a:avLst/>
                </a:prstGeom>
              </p:spPr>
            </p:pic>
            <p:pic>
              <p:nvPicPr>
                <p:cNvPr id="23" name="Image 22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5655" r="87367"/>
                <a:stretch/>
              </p:blipFill>
              <p:spPr>
                <a:xfrm>
                  <a:off x="962284" y="5941325"/>
                  <a:ext cx="344436" cy="559283"/>
                </a:xfrm>
                <a:prstGeom prst="rect">
                  <a:avLst/>
                </a:prstGeom>
              </p:spPr>
            </p:pic>
            <p:pic>
              <p:nvPicPr>
                <p:cNvPr id="24" name="Image 2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47" t="3529" r="2576" b="25359"/>
                <a:stretch/>
              </p:blipFill>
              <p:spPr>
                <a:xfrm rot="16200000">
                  <a:off x="1023509" y="6073178"/>
                  <a:ext cx="336796" cy="18196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5" name="Groupe 34"/>
            <p:cNvGrpSpPr/>
            <p:nvPr/>
          </p:nvGrpSpPr>
          <p:grpSpPr>
            <a:xfrm>
              <a:off x="159189" y="3708244"/>
              <a:ext cx="2092640" cy="2765092"/>
              <a:chOff x="198287" y="3782257"/>
              <a:chExt cx="2092640" cy="2765092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986" y="4450084"/>
                <a:ext cx="720427" cy="720669"/>
              </a:xfrm>
              <a:prstGeom prst="rect">
                <a:avLst/>
              </a:prstGeom>
            </p:spPr>
          </p:pic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8059" y="4443334"/>
                <a:ext cx="494505" cy="746969"/>
              </a:xfrm>
              <a:prstGeom prst="rect">
                <a:avLst/>
              </a:prstGeom>
            </p:spPr>
          </p:pic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572" y="5956352"/>
                <a:ext cx="506431" cy="249579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205" y="6383601"/>
                <a:ext cx="914880" cy="163748"/>
              </a:xfrm>
              <a:prstGeom prst="rect">
                <a:avLst/>
              </a:prstGeom>
            </p:spPr>
          </p:pic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97" y="5438772"/>
                <a:ext cx="1490352" cy="351201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07" b="99631" l="0" r="100000">
                            <a14:foregroundMark x1="4539" y1="51292" x2="4539" y2="51292"/>
                            <a14:foregroundMark x1="40244" y1="52030" x2="40244" y2="52030"/>
                            <a14:foregroundMark x1="50271" y1="61255" x2="50271" y2="61255"/>
                            <a14:foregroundMark x1="62873" y1="51292" x2="62873" y2="51292"/>
                            <a14:foregroundMark x1="71341" y1="53506" x2="71341" y2="53506"/>
                            <a14:foregroundMark x1="90786" y1="38376" x2="90786" y2="38376"/>
                            <a14:backgroundMark x1="7114" y1="33579" x2="7114" y2="33579"/>
                            <a14:backgroundMark x1="17683" y1="71218" x2="17683" y2="71218"/>
                            <a14:backgroundMark x1="77371" y1="32103" x2="77371" y2="32103"/>
                            <a14:backgroundMark x1="95867" y1="29889" x2="95867" y2="29889"/>
                            <a14:backgroundMark x1="98713" y1="89668" x2="98713" y2="8966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287" y="3782257"/>
                <a:ext cx="2092640" cy="412608"/>
              </a:xfrm>
              <a:prstGeom prst="rect">
                <a:avLst/>
              </a:prstGeom>
            </p:spPr>
          </p:pic>
        </p:grpSp>
        <p:grpSp>
          <p:nvGrpSpPr>
            <p:cNvPr id="11" name="Groupe 10"/>
            <p:cNvGrpSpPr/>
            <p:nvPr/>
          </p:nvGrpSpPr>
          <p:grpSpPr>
            <a:xfrm>
              <a:off x="5308610" y="3558142"/>
              <a:ext cx="6883390" cy="3007632"/>
              <a:chOff x="6490825" y="3332469"/>
              <a:chExt cx="5499010" cy="2605414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69" b="19137"/>
              <a:stretch/>
            </p:blipFill>
            <p:spPr>
              <a:xfrm>
                <a:off x="6506107" y="3332469"/>
                <a:ext cx="5483728" cy="258793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06107" y="3481042"/>
                <a:ext cx="713843" cy="11971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490825" y="5201717"/>
                <a:ext cx="713843" cy="7361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506106" y="4434548"/>
                <a:ext cx="285219" cy="3350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36485" y="5362030"/>
              <a:ext cx="619125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09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9" name="Rectangle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2" name="Espace réservé du contenu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2" b="34276"/>
          <a:stretch/>
        </p:blipFill>
        <p:spPr>
          <a:xfrm>
            <a:off x="4900324" y="10"/>
            <a:ext cx="7293817" cy="60678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7"/>
          <a:stretch/>
        </p:blipFill>
        <p:spPr>
          <a:xfrm>
            <a:off x="4900324" y="0"/>
            <a:ext cx="7296993" cy="6921834"/>
          </a:xfrm>
          <a:prstGeom prst="rect">
            <a:avLst/>
          </a:prstGeom>
        </p:spPr>
      </p:pic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23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fr-FR" sz="3200" dirty="0"/>
              <a:t>6.	Organisez</a:t>
            </a:r>
          </a:p>
        </p:txBody>
      </p:sp>
      <p:sp>
        <p:nvSpPr>
          <p:cNvPr id="23" name="Espace réservé du contenu 2"/>
          <p:cNvSpPr>
            <a:spLocks noGrp="1"/>
          </p:cNvSpPr>
          <p:nvPr>
            <p:ph idx="1"/>
          </p:nvPr>
        </p:nvSpPr>
        <p:spPr>
          <a:xfrm>
            <a:off x="409575" y="2206988"/>
            <a:ext cx="4057650" cy="612893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fr-FR" sz="2000" dirty="0"/>
              <a:t>Organisez vos murs d’écrans en temps réel</a:t>
            </a:r>
            <a:endParaRPr lang="fr-FR" sz="1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25"/>
          <a:stretch/>
        </p:blipFill>
        <p:spPr>
          <a:xfrm>
            <a:off x="0" y="4543426"/>
            <a:ext cx="4232152" cy="2192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6671" y="2883715"/>
            <a:ext cx="2260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2000" dirty="0"/>
              <a:t>Jusqu’à </a:t>
            </a:r>
            <a:r>
              <a:rPr lang="fr-FR" sz="2000" b="1" dirty="0">
                <a:solidFill>
                  <a:schemeClr val="accent1"/>
                </a:solidFill>
              </a:rPr>
              <a:t>24</a:t>
            </a:r>
            <a:r>
              <a:rPr lang="fr-FR" sz="2000" dirty="0"/>
              <a:t> écrans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97148" y="452395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Glissez-déposez vos contenus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Sur votre tablette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Dans la zone ou sur l’écran de votre choix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Tous médias y compris PPT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1925" y="3518560"/>
            <a:ext cx="4305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dirty="0"/>
              <a:t>Avec une interface intuitive :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71" y="5190329"/>
            <a:ext cx="349832" cy="3088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05" y="4865437"/>
            <a:ext cx="775695" cy="6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5873 -0.0224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7.	Contrôlez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3487" y="2336873"/>
            <a:ext cx="7466203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chemeClr val="accent1"/>
                </a:solidFill>
              </a:rPr>
              <a:t>Contrôlez</a:t>
            </a:r>
            <a:r>
              <a:rPr lang="fr-FR" dirty="0"/>
              <a:t> vos diffusions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sz="1800" dirty="0"/>
              <a:t>Automatisez la mise à jour de vos contenus</a:t>
            </a:r>
          </a:p>
          <a:p>
            <a:r>
              <a:rPr lang="fr-FR" sz="1800" dirty="0"/>
              <a:t>Adaptez la diffusion en fonction de la typologie des spectateurs</a:t>
            </a:r>
          </a:p>
          <a:p>
            <a:r>
              <a:rPr lang="fr-FR" sz="1800" dirty="0"/>
              <a:t>Créez des protocoles de surveillance</a:t>
            </a:r>
          </a:p>
          <a:p>
            <a:r>
              <a:rPr lang="fr-FR" sz="1800" dirty="0"/>
              <a:t>Enregistrez et analysez les diffusions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9506" r="12365"/>
          <a:stretch/>
        </p:blipFill>
        <p:spPr>
          <a:xfrm>
            <a:off x="311792" y="2336873"/>
            <a:ext cx="3496810" cy="40890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302267" y="5699973"/>
            <a:ext cx="2164708" cy="7926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sz="1600" i="1" dirty="0"/>
              <a:t>Deux hommes adultes ciblés par une marque de bière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173487" y="5238308"/>
            <a:ext cx="735085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dirty="0"/>
              <a:t>Intégration de la </a:t>
            </a:r>
            <a:r>
              <a:rPr lang="fr-FR" sz="2400" b="1" dirty="0">
                <a:solidFill>
                  <a:srgbClr val="C00000"/>
                </a:solidFill>
              </a:rPr>
              <a:t>mesure</a:t>
            </a:r>
            <a:r>
              <a:rPr lang="fr-FR" sz="2400" b="1" dirty="0">
                <a:solidFill>
                  <a:schemeClr val="accent1"/>
                </a:solidFill>
              </a:rPr>
              <a:t> d’audience</a:t>
            </a:r>
          </a:p>
        </p:txBody>
      </p:sp>
    </p:spTree>
    <p:extLst>
      <p:ext uri="{BB962C8B-B14F-4D97-AF65-F5344CB8AC3E}">
        <p14:creationId xmlns:p14="http://schemas.microsoft.com/office/powerpoint/2010/main" val="29157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fr-FR" dirty="0"/>
              <a:t>8.	Choisissez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2859" y="2516697"/>
            <a:ext cx="9344932" cy="3892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fr-FR" dirty="0"/>
              <a:t>OU</a:t>
            </a:r>
          </a:p>
          <a:p>
            <a:pPr marL="0" indent="0" algn="ctr">
              <a:buNone/>
            </a:pPr>
            <a:endParaRPr lang="fr-FR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fr-FR" dirty="0"/>
          </a:p>
          <a:p>
            <a:pPr algn="ctr"/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449410" y="4647666"/>
            <a:ext cx="8191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Hébergement en mode </a:t>
            </a:r>
            <a:r>
              <a:rPr lang="fr-FR" sz="2400" b="1" dirty="0" err="1">
                <a:solidFill>
                  <a:schemeClr val="accent1"/>
                </a:solidFill>
              </a:rPr>
              <a:t>SaaS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000" dirty="0"/>
              <a:t>(Software as a Service)</a:t>
            </a:r>
          </a:p>
          <a:p>
            <a:pPr algn="ctr">
              <a:lnSpc>
                <a:spcPct val="150000"/>
              </a:lnSpc>
            </a:pPr>
            <a:r>
              <a:rPr lang="fr-FR" sz="2000" dirty="0"/>
              <a:t>Abonnement jusqu’à 5 ans </a:t>
            </a:r>
          </a:p>
          <a:p>
            <a:pPr algn="ctr">
              <a:lnSpc>
                <a:spcPct val="150000"/>
              </a:lnSpc>
            </a:pPr>
            <a:r>
              <a:rPr lang="fr-FR" b="1" dirty="0"/>
              <a:t>M</a:t>
            </a:r>
            <a:r>
              <a:rPr lang="fr-FR" sz="2000" b="1" dirty="0"/>
              <a:t>aintenance, hotline et mises à jour : inclus dans l’abonnement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4912" y="2346965"/>
            <a:ext cx="66008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chemeClr val="accent1"/>
                </a:solidFill>
              </a:rPr>
              <a:t>Déploiement sur réseau interne</a:t>
            </a:r>
          </a:p>
          <a:p>
            <a:pPr algn="ctr">
              <a:lnSpc>
                <a:spcPct val="150000"/>
              </a:lnSpc>
            </a:pPr>
            <a:r>
              <a:rPr lang="fr-FR" sz="2000" dirty="0"/>
              <a:t>Licence perpétuelle et prise en charge par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4087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Berlin">
  <a:themeElements>
    <a:clrScheme name="Personnalisé 1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D20A41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D2001E"/>
      </a:hlink>
      <a:folHlink>
        <a:srgbClr val="D2001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978</TotalTime>
  <Words>293</Words>
  <Application>Microsoft Office PowerPoint</Application>
  <PresentationFormat>Grand écran</PresentationFormat>
  <Paragraphs>76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Helvetica Neue</vt:lpstr>
      <vt:lpstr>Trebuchet MS</vt:lpstr>
      <vt:lpstr>Verdana</vt:lpstr>
      <vt:lpstr>Berlin</vt:lpstr>
      <vt:lpstr>Les solutions d’affichage dynamique et d’IPTV</vt:lpstr>
      <vt:lpstr>1. Ciblez </vt:lpstr>
      <vt:lpstr>2. Créez</vt:lpstr>
      <vt:lpstr>3. Modifiez</vt:lpstr>
      <vt:lpstr>4. Supervisez </vt:lpstr>
      <vt:lpstr>5. Programmez</vt:lpstr>
      <vt:lpstr>6. Organisez</vt:lpstr>
      <vt:lpstr>7. Contrôlez</vt:lpstr>
      <vt:lpstr>8. Choisissez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Affichage dynamique</dc:title>
  <dc:creator>marketing</dc:creator>
  <cp:lastModifiedBy>marketing</cp:lastModifiedBy>
  <cp:revision>193</cp:revision>
  <dcterms:created xsi:type="dcterms:W3CDTF">2017-03-29T12:41:23Z</dcterms:created>
  <dcterms:modified xsi:type="dcterms:W3CDTF">2017-06-30T15:33:48Z</dcterms:modified>
</cp:coreProperties>
</file>