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72" r:id="rId4"/>
    <p:sldId id="278" r:id="rId5"/>
    <p:sldId id="260" r:id="rId6"/>
    <p:sldId id="262" r:id="rId7"/>
    <p:sldId id="274" r:id="rId8"/>
    <p:sldId id="263" r:id="rId9"/>
    <p:sldId id="264" r:id="rId10"/>
    <p:sldId id="275" r:id="rId11"/>
    <p:sldId id="276" r:id="rId12"/>
    <p:sldId id="277" r:id="rId13"/>
    <p:sldId id="261" r:id="rId14"/>
    <p:sldId id="266" r:id="rId15"/>
    <p:sldId id="268" r:id="rId16"/>
    <p:sldId id="265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6D48C-520E-4EA1-BCA3-93793E125CD6}" v="262" dt="2020-02-04T16:34:53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25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8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20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7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0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58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2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5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80F9-1273-4E15-B0AE-9EA259CA2370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F129-B29F-4C81-B210-83BD77CF8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11" Type="http://schemas.openxmlformats.org/officeDocument/2006/relationships/image" Target="../media/image3.pn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592702D-C228-4D0C-8523-E5BF7A8C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3FF64D-AA8F-4694-8E8E-9AE5A4642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389721"/>
            <a:ext cx="8244408" cy="2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10ACD4-0350-4739-B7DB-EBE303CE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98757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Programmation de votre diffusion</a:t>
            </a:r>
          </a:p>
          <a:p>
            <a:pPr algn="just"/>
            <a:endParaRPr lang="fr-FR" sz="1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 nouveau module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 </a:t>
            </a:r>
            <a:r>
              <a:rPr lang="fr-FR" sz="10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Scheduler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de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TVTools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permet la planification et la gestion de vos contenus sous la forme de grilles de diffusion associées à un calendrier. Toutes les fonctions du TVT </a:t>
            </a:r>
            <a:r>
              <a:rPr lang="fr-FR" sz="10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Scheduler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 sont accessibles par simple « glisser-déposer ».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0E3990-84FF-4535-B901-5C01F0D6E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09653"/>
            <a:ext cx="5534885" cy="296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Légende : flèche vers la droite 21">
            <a:extLst>
              <a:ext uri="{FF2B5EF4-FFF2-40B4-BE49-F238E27FC236}">
                <a16:creationId xmlns:a16="http://schemas.microsoft.com/office/drawing/2014/main" id="{AAF528DE-61CA-4540-8631-11475C9BE6DA}"/>
              </a:ext>
            </a:extLst>
          </p:cNvPr>
          <p:cNvSpPr/>
          <p:nvPr/>
        </p:nvSpPr>
        <p:spPr>
          <a:xfrm>
            <a:off x="165178" y="2371027"/>
            <a:ext cx="1680250" cy="1214226"/>
          </a:xfrm>
          <a:prstGeom prst="rightArrowCallout">
            <a:avLst>
              <a:gd name="adj1" fmla="val 25000"/>
              <a:gd name="adj2" fmla="val 25000"/>
              <a:gd name="adj3" fmla="val 11526"/>
              <a:gd name="adj4" fmla="val 82395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La fenêtre des arborescences permet de naviguer entre les </a:t>
            </a:r>
            <a:r>
              <a:rPr lang="fr-FR" sz="1100" dirty="0">
                <a:solidFill>
                  <a:srgbClr val="C00000"/>
                </a:solidFill>
              </a:rPr>
              <a:t>Modèles</a:t>
            </a:r>
            <a:r>
              <a:rPr lang="fr-FR" sz="1100" dirty="0"/>
              <a:t>, les </a:t>
            </a:r>
            <a:r>
              <a:rPr lang="fr-FR" sz="1100" dirty="0">
                <a:solidFill>
                  <a:srgbClr val="C00000"/>
                </a:solidFill>
              </a:rPr>
              <a:t>médias</a:t>
            </a:r>
            <a:r>
              <a:rPr lang="fr-FR" sz="1100" dirty="0"/>
              <a:t>, les </a:t>
            </a:r>
            <a:r>
              <a:rPr lang="fr-FR" sz="1100" dirty="0">
                <a:solidFill>
                  <a:srgbClr val="C00000"/>
                </a:solidFill>
              </a:rPr>
              <a:t>commandes</a:t>
            </a:r>
            <a:r>
              <a:rPr lang="fr-FR" sz="1100" dirty="0"/>
              <a:t>, ou les </a:t>
            </a:r>
            <a:r>
              <a:rPr lang="fr-FR" sz="1100" dirty="0">
                <a:solidFill>
                  <a:srgbClr val="C00000"/>
                </a:solidFill>
              </a:rPr>
              <a:t>bases de données</a:t>
            </a:r>
          </a:p>
        </p:txBody>
      </p:sp>
      <p:sp>
        <p:nvSpPr>
          <p:cNvPr id="20" name="Légende : flèche vers la gauche 19">
            <a:extLst>
              <a:ext uri="{FF2B5EF4-FFF2-40B4-BE49-F238E27FC236}">
                <a16:creationId xmlns:a16="http://schemas.microsoft.com/office/drawing/2014/main" id="{A05DBC95-3A75-4150-8428-630F52D2C628}"/>
              </a:ext>
            </a:extLst>
          </p:cNvPr>
          <p:cNvSpPr/>
          <p:nvPr/>
        </p:nvSpPr>
        <p:spPr>
          <a:xfrm>
            <a:off x="7139204" y="2546092"/>
            <a:ext cx="1680251" cy="864096"/>
          </a:xfrm>
          <a:prstGeom prst="leftArrowCallout">
            <a:avLst>
              <a:gd name="adj1" fmla="val 22168"/>
              <a:gd name="adj2" fmla="val 26062"/>
              <a:gd name="adj3" fmla="val 15090"/>
              <a:gd name="adj4" fmla="val 77276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Fenêtre de propriétés et d’édition de l’élément sélectionné</a:t>
            </a:r>
          </a:p>
        </p:txBody>
      </p:sp>
      <p:sp>
        <p:nvSpPr>
          <p:cNvPr id="12" name="Légende : flèche vers la gauche 11">
            <a:extLst>
              <a:ext uri="{FF2B5EF4-FFF2-40B4-BE49-F238E27FC236}">
                <a16:creationId xmlns:a16="http://schemas.microsoft.com/office/drawing/2014/main" id="{04E8AFAA-2EFC-4676-BD69-37B324535332}"/>
              </a:ext>
            </a:extLst>
          </p:cNvPr>
          <p:cNvSpPr/>
          <p:nvPr/>
        </p:nvSpPr>
        <p:spPr>
          <a:xfrm>
            <a:off x="7139204" y="3807214"/>
            <a:ext cx="1680252" cy="864096"/>
          </a:xfrm>
          <a:prstGeom prst="leftArrowCallout">
            <a:avLst>
              <a:gd name="adj1" fmla="val 22168"/>
              <a:gd name="adj2" fmla="val 26062"/>
              <a:gd name="adj3" fmla="val 15090"/>
              <a:gd name="adj4" fmla="val 77276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Fenêtre des grilles et </a:t>
            </a:r>
            <a:r>
              <a:rPr lang="fr-FR" sz="1100" dirty="0" err="1"/>
              <a:t>players</a:t>
            </a:r>
            <a:r>
              <a:rPr lang="fr-FR" sz="1100" dirty="0"/>
              <a:t> associés</a:t>
            </a:r>
          </a:p>
        </p:txBody>
      </p:sp>
      <p:sp>
        <p:nvSpPr>
          <p:cNvPr id="13" name="Légende : flèche vers la gauche 12">
            <a:extLst>
              <a:ext uri="{FF2B5EF4-FFF2-40B4-BE49-F238E27FC236}">
                <a16:creationId xmlns:a16="http://schemas.microsoft.com/office/drawing/2014/main" id="{63599225-2561-4895-9574-E154ABEA779D}"/>
              </a:ext>
            </a:extLst>
          </p:cNvPr>
          <p:cNvSpPr/>
          <p:nvPr/>
        </p:nvSpPr>
        <p:spPr>
          <a:xfrm>
            <a:off x="3995936" y="2778209"/>
            <a:ext cx="1680251" cy="1614088"/>
          </a:xfrm>
          <a:prstGeom prst="leftArrowCallout">
            <a:avLst>
              <a:gd name="adj1" fmla="val 22168"/>
              <a:gd name="adj2" fmla="val 26062"/>
              <a:gd name="adj3" fmla="val 15090"/>
              <a:gd name="adj4" fmla="val 77276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La zone principale affiche votre planification avec les playlists programmées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07DF38D-A1A7-4A05-ACF7-97F64FE18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22682E-BCCE-4149-A784-DC2467AAFFE3}"/>
              </a:ext>
            </a:extLst>
          </p:cNvPr>
          <p:cNvSpPr/>
          <p:nvPr/>
        </p:nvSpPr>
        <p:spPr>
          <a:xfrm>
            <a:off x="323528" y="428548"/>
            <a:ext cx="2671822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LA PLANIFICATION – le </a:t>
            </a:r>
            <a:r>
              <a:rPr lang="fr-FR" sz="1200" b="1" dirty="0" err="1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Scheduler</a:t>
            </a:r>
            <a:endParaRPr lang="fr-FR" sz="1200" b="1" dirty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7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0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10ACD4-0350-4739-B7DB-EBE303CE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4" y="0"/>
            <a:ext cx="1629780" cy="504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930616"/>
            <a:ext cx="5616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Programmation de votre diffusion </a:t>
            </a:r>
            <a:r>
              <a:rPr lang="fr-FR" sz="1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-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3 modes de gestion pour planifier votre grille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FEFB7E-7F99-47B8-B5E9-C5BCDECDE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7"/>
          <a:stretch/>
        </p:blipFill>
        <p:spPr>
          <a:xfrm>
            <a:off x="274579" y="1432169"/>
            <a:ext cx="1633126" cy="165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02E500-7082-4877-9BCE-98A1327048A1}"/>
              </a:ext>
            </a:extLst>
          </p:cNvPr>
          <p:cNvSpPr/>
          <p:nvPr/>
        </p:nvSpPr>
        <p:spPr>
          <a:xfrm>
            <a:off x="323528" y="428548"/>
            <a:ext cx="3103029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LA PLANIFICATION – gestion des grilles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9D3EAFE-5FC7-487B-AB85-28A9D6597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07" y="1432168"/>
            <a:ext cx="3151979" cy="165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1CA0546-056D-4017-8A6B-8625A609E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2" y="1432168"/>
            <a:ext cx="3151979" cy="16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7768EA-41D4-4068-8D48-4DC2AF255C2E}"/>
              </a:ext>
            </a:extLst>
          </p:cNvPr>
          <p:cNvSpPr/>
          <p:nvPr/>
        </p:nvSpPr>
        <p:spPr>
          <a:xfrm>
            <a:off x="179512" y="3419003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Mode « une seule grille »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La grille est jouée quel que soit le jour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19FD5-D494-43B1-B36E-3BBECBCF3E77}"/>
              </a:ext>
            </a:extLst>
          </p:cNvPr>
          <p:cNvSpPr/>
          <p:nvPr/>
        </p:nvSpPr>
        <p:spPr>
          <a:xfrm>
            <a:off x="2051720" y="3419003"/>
            <a:ext cx="3469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Mode « une grille pour chaque jour de la semaine »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 Permet d’organiser vos grilles de façon hebdomadaire avec des grilles spécifiques pour chaque jour de la semaine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24BFF-E8B8-4761-986D-2D36CC0FA455}"/>
              </a:ext>
            </a:extLst>
          </p:cNvPr>
          <p:cNvSpPr/>
          <p:nvPr/>
        </p:nvSpPr>
        <p:spPr>
          <a:xfrm>
            <a:off x="5702524" y="3419003"/>
            <a:ext cx="3189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Mode « une grille pour chaque jour »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 Ce mode permet de faire correspondre une grille à une date.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Vous avez donc la possibilité de faire chaque jour une composition de grille différente et aussi de planifier vos diffusions grâce au calendrier</a:t>
            </a:r>
          </a:p>
        </p:txBody>
      </p:sp>
    </p:spTree>
    <p:extLst>
      <p:ext uri="{BB962C8B-B14F-4D97-AF65-F5344CB8AC3E}">
        <p14:creationId xmlns:p14="http://schemas.microsoft.com/office/powerpoint/2010/main" val="34189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10ACD4-0350-4739-B7DB-EBE303CE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687" y="971382"/>
            <a:ext cx="31364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Programmation de votre diffusion</a:t>
            </a:r>
          </a:p>
          <a:p>
            <a:pPr algn="just"/>
            <a:endParaRPr lang="fr-FR" sz="1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Vous pouvez appliquer des règles de passage à vos messages afin de gérer au mieux votre planification.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Contraintes horaires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Contraintes de dates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Jours de la semaine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Jours de passage</a:t>
            </a:r>
          </a:p>
        </p:txBody>
      </p:sp>
      <p:sp>
        <p:nvSpPr>
          <p:cNvPr id="22" name="Légende : flèche vers la droite 21">
            <a:extLst>
              <a:ext uri="{FF2B5EF4-FFF2-40B4-BE49-F238E27FC236}">
                <a16:creationId xmlns:a16="http://schemas.microsoft.com/office/drawing/2014/main" id="{AAF528DE-61CA-4540-8631-11475C9BE6DA}"/>
              </a:ext>
            </a:extLst>
          </p:cNvPr>
          <p:cNvSpPr/>
          <p:nvPr/>
        </p:nvSpPr>
        <p:spPr>
          <a:xfrm>
            <a:off x="1835696" y="3651870"/>
            <a:ext cx="3032064" cy="775583"/>
          </a:xfrm>
          <a:prstGeom prst="rightArrowCallout">
            <a:avLst>
              <a:gd name="adj1" fmla="val 25000"/>
              <a:gd name="adj2" fmla="val 25000"/>
              <a:gd name="adj3" fmla="val 11526"/>
              <a:gd name="adj4" fmla="val 82395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Dans cet exemple, le message sera diffusé uniquement les mercredi de 7h00 à 9h00, du 17 au 22 janvier.</a:t>
            </a:r>
            <a:endParaRPr lang="fr-FR" sz="1000" dirty="0">
              <a:solidFill>
                <a:srgbClr val="C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4BDF9D-B93D-418C-8564-719D47C3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60" y="1264573"/>
            <a:ext cx="3871240" cy="315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EB3D36-1924-47A2-B119-B5D209FB3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41133D-9058-4225-9384-E51EF044AB1D}"/>
              </a:ext>
            </a:extLst>
          </p:cNvPr>
          <p:cNvSpPr/>
          <p:nvPr/>
        </p:nvSpPr>
        <p:spPr>
          <a:xfrm>
            <a:off x="323528" y="428548"/>
            <a:ext cx="3103029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LA PLANIFICATION – gestion des grilles</a:t>
            </a:r>
          </a:p>
        </p:txBody>
      </p:sp>
    </p:spTree>
    <p:extLst>
      <p:ext uri="{BB962C8B-B14F-4D97-AF65-F5344CB8AC3E}">
        <p14:creationId xmlns:p14="http://schemas.microsoft.com/office/powerpoint/2010/main" val="35967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CA0A4EE-2028-41D3-B92D-B2B22F13E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516" y="915566"/>
            <a:ext cx="35949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GESTION DES UTILISATEURS</a:t>
            </a:r>
            <a:endParaRPr lang="fr-FR" sz="10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275606"/>
            <a:ext cx="5223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Les contributeurs</a:t>
            </a:r>
          </a:p>
          <a:p>
            <a:pPr algn="just"/>
            <a:endParaRPr lang="fr-FR" sz="1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Dans le cadre d’un travail de type collaboratif, </a:t>
            </a:r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</a:t>
            </a:r>
            <a:r>
              <a:rPr lang="fr-FR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autorise la multiplication de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contributeurs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à travers une gestion sécurisée "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identifiant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" et "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mot de passe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". 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Les différents acteurs pourront, en fonction de leur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niveau d'autorisation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modifier et mettre à jour les informations. Les gabarits prédéfinis peuvent également être mis à jour à travers l’interface web (WebAccess)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accessible depuis votre navigateur Internet.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6119664" y="2705651"/>
            <a:ext cx="3024336" cy="24501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00192" y="835427"/>
            <a:ext cx="288031" cy="261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 Black" pitchFamily="34" charset="0"/>
                <a:ea typeface="Microsoft JhengHei Light" pitchFamily="34" charset="-120"/>
                <a:cs typeface="Microsoft Sans Serif" pitchFamily="34" charset="0"/>
              </a:rPr>
              <a:t>1</a:t>
            </a:r>
            <a:endParaRPr lang="fr-F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1" y="1349355"/>
            <a:ext cx="288031" cy="261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 Black" pitchFamily="34" charset="0"/>
                <a:ea typeface="Microsoft JhengHei Light" pitchFamily="34" charset="-120"/>
                <a:cs typeface="Microsoft Sans Serif" pitchFamily="34" charset="0"/>
              </a:rPr>
              <a:t>2</a:t>
            </a:r>
            <a:endParaRPr lang="fr-F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0191" y="1871414"/>
            <a:ext cx="288031" cy="261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 Black" pitchFamily="34" charset="0"/>
                <a:ea typeface="Microsoft JhengHei Light" pitchFamily="34" charset="-120"/>
                <a:cs typeface="Microsoft Sans Serif" pitchFamily="34" charset="0"/>
              </a:rPr>
              <a:t>3</a:t>
            </a:r>
            <a:endParaRPr lang="fr-F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68037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UTILISATEUR</a:t>
            </a:r>
          </a:p>
          <a:p>
            <a:r>
              <a:rPr lang="fr-FR" sz="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effectue la saisie d'information et la mise à jour de la base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8224" y="126631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RELECTEUR</a:t>
            </a:r>
          </a:p>
          <a:p>
            <a:r>
              <a:rPr lang="fr-FR" sz="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contrôle et approuve la mise à jour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8224" y="170765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MODERATEUR</a:t>
            </a:r>
          </a:p>
          <a:p>
            <a:r>
              <a:rPr lang="fr-FR" sz="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valide la mise à jour faite par l'utilisateur. Il créé et gère les grilles et les gabarits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86ECC-B830-4E7E-8377-F9D573180382}"/>
              </a:ext>
            </a:extLst>
          </p:cNvPr>
          <p:cNvSpPr/>
          <p:nvPr/>
        </p:nvSpPr>
        <p:spPr>
          <a:xfrm>
            <a:off x="3131840" y="4268519"/>
            <a:ext cx="24869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L’éditeur de stratégie utilisateur permet de choisir un profil existant ou de le personnaliser.</a:t>
            </a:r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24EEE9-FDEB-47D1-B23E-0DBC6140D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0" y="2943260"/>
            <a:ext cx="2607957" cy="193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9C200F-65CE-4D35-8CFA-8497760B93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DF8311-D48E-4686-930C-7F8CB675A504}"/>
              </a:ext>
            </a:extLst>
          </p:cNvPr>
          <p:cNvSpPr/>
          <p:nvPr/>
        </p:nvSpPr>
        <p:spPr>
          <a:xfrm>
            <a:off x="323528" y="428548"/>
            <a:ext cx="1533690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25839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 animBg="1"/>
      <p:bldP spid="15" grpId="0" animBg="1"/>
      <p:bldP spid="16" grpId="0" animBg="1"/>
      <p:bldP spid="5" grpId="0"/>
      <p:bldP spid="17" grpId="0"/>
      <p:bldP spid="18" grpId="0"/>
      <p:bldP spid="2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123B73B-B41E-4E43-BD07-EB2B6B70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520" y="915566"/>
            <a:ext cx="4824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 </a:t>
            </a:r>
            <a:r>
              <a:rPr lang="fr-FR" sz="10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WebAccess</a:t>
            </a:r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 la plateforme internet de création et d'administration 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TVTools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Accessible depuis n’importe quel </a:t>
            </a:r>
            <a:r>
              <a:rPr lang="fr-FR" sz="1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smartphone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tablette et ordinateur, cet outil est conçu pour effectuer des modifications rapides en temps réel de votre affichage dynamique et pour collaborer avec des partenaires non-initiés au logiciel 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TVTools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• Interface web sécurisée et simplifiée</a:t>
            </a:r>
          </a:p>
          <a:p>
            <a:b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• Contrôlez votre affichage depuis votre ordinateur, smartphone et tablette</a:t>
            </a:r>
          </a:p>
          <a:p>
            <a:b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• Modifiez vos images, vidéos, textes et flux en quelques clics</a:t>
            </a:r>
          </a:p>
          <a:p>
            <a:b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• Effectuez vos corrections en temps réel.</a:t>
            </a:r>
            <a:endParaRPr lang="fr-FR" sz="1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44" y="491597"/>
            <a:ext cx="3425085" cy="438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B54FB0-3384-4429-A67A-260C088F7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6F9AF4-27AC-470D-914A-277D2692B2A6}"/>
              </a:ext>
            </a:extLst>
          </p:cNvPr>
          <p:cNvSpPr/>
          <p:nvPr/>
        </p:nvSpPr>
        <p:spPr>
          <a:xfrm>
            <a:off x="323528" y="428548"/>
            <a:ext cx="1101392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WEBACCESS</a:t>
            </a:r>
          </a:p>
        </p:txBody>
      </p:sp>
    </p:spTree>
    <p:extLst>
      <p:ext uri="{BB962C8B-B14F-4D97-AF65-F5344CB8AC3E}">
        <p14:creationId xmlns:p14="http://schemas.microsoft.com/office/powerpoint/2010/main" val="6427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0D662014-3C56-4D4D-AF29-EBD85358D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20359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Pour créer ou modifier un contenu, choisissez le modèle parmi la liste proposée.</a:t>
            </a:r>
            <a:endParaRPr lang="fr-FR" sz="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90" y="1054067"/>
            <a:ext cx="2851085" cy="18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84" y="1054067"/>
            <a:ext cx="2892613" cy="18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6" y="3140830"/>
            <a:ext cx="2890371" cy="18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95" y="3140830"/>
            <a:ext cx="2902191" cy="18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335724" y="915567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1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0685" y="915566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2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1545" y="3074338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3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30899" y="3003659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4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5" y="1275606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1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13970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Depuis la liste des messages associés à ce modèle, vous pouvez en ajouter un nouveau ou modifier ceux existants.</a:t>
            </a:r>
            <a:endParaRPr lang="fr-FR" sz="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5" y="2211710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2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14781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Cliquez sur l’image pour en charger une nouvelle depuis la médiathèque ou votre ordinateur ou tablette.</a:t>
            </a:r>
            <a:endParaRPr lang="fr-FR" sz="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5" y="3219822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3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5" y="419831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Et c'est tout ! </a:t>
            </a:r>
          </a:p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Il n'y a plus qu’à vérifier le rendu et à enregistrer les modifications.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7504" y="4270325"/>
            <a:ext cx="288031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4</a:t>
            </a:r>
            <a:endParaRPr lang="fr-FR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455F53C-8702-4534-A3CC-E3DD658FE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194E34E-2F76-475A-B6D3-61F33291026E}"/>
              </a:ext>
            </a:extLst>
          </p:cNvPr>
          <p:cNvSpPr/>
          <p:nvPr/>
        </p:nvSpPr>
        <p:spPr>
          <a:xfrm>
            <a:off x="323528" y="278527"/>
            <a:ext cx="2839367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WEBACCESS – Gestion des contenus</a:t>
            </a:r>
          </a:p>
        </p:txBody>
      </p:sp>
    </p:spTree>
    <p:extLst>
      <p:ext uri="{BB962C8B-B14F-4D97-AF65-F5344CB8AC3E}">
        <p14:creationId xmlns:p14="http://schemas.microsoft.com/office/powerpoint/2010/main" val="28405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5CF1FD6-BFA7-4129-81E7-915E2347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6E880E-F8DC-4AEE-9FB0-6C2CEABD2130}"/>
              </a:ext>
            </a:extLst>
          </p:cNvPr>
          <p:cNvSpPr/>
          <p:nvPr/>
        </p:nvSpPr>
        <p:spPr>
          <a:xfrm>
            <a:off x="1554" y="4012530"/>
            <a:ext cx="9144000" cy="113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5AFBC-1773-41AA-B514-579CA24CBE66}"/>
              </a:ext>
            </a:extLst>
          </p:cNvPr>
          <p:cNvSpPr/>
          <p:nvPr/>
        </p:nvSpPr>
        <p:spPr>
          <a:xfrm>
            <a:off x="0" y="663600"/>
            <a:ext cx="9144000" cy="7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5" y="852195"/>
            <a:ext cx="1409247" cy="397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36" y="763075"/>
            <a:ext cx="1166179" cy="576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50" y="784125"/>
            <a:ext cx="1837468" cy="5339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8" y="701714"/>
            <a:ext cx="1200639" cy="7179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66" y="730432"/>
            <a:ext cx="971550" cy="6413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29840" y="1508467"/>
            <a:ext cx="17281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L'entité du Groupe Orange dédiée à la cyber sécurité des entreprises, des administrations et des collectivités locales, en France et dans le monde a souhaité être accompagnée par TVTools dans son siège de Nanterre. L'ensemble des écrans d’information et de communication des 9 étages, le Showroom Millenium construit autour du tunnel VORTEX composé d’écrans interactifs et de la Zone KEYNOTE, dans lequel un mur de 9 écrans permet d'effectuer des présentations ciblées, sont intégralement managés par des solutions TVTools.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9512" y="1508467"/>
            <a:ext cx="1697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Un anneau de 45 mètres de diamètre constitué de 20 écrans LED intégralement piloté par une machine de diffusion TVTools.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11081" y="1508467"/>
            <a:ext cx="1618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 pôle industriel d’Hambach a confié à TVTools tous les écrans dédiés à l’affichage dynamique du site mais aussi à l'information des salariés sur les chaînes de production et à la gestion du </a:t>
            </a:r>
            <a:r>
              <a:rPr lang="fr-FR" sz="8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Roombooking</a:t>
            </a:r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83046" y="1514970"/>
            <a:ext cx="180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Le stade de Valenciennes a renouvelé sa confiance à TVTools à l'occasion de l'organisation de la coupe du monde féminine de 2019. Plus de 100 écrans disséminés dans le stade, les loges et les salons ainsi que le </a:t>
            </a:r>
            <a:r>
              <a:rPr lang="fr-FR" sz="8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Scoring</a:t>
            </a:r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des deux écrans géants ont fait l'objet d’une mise à niveau complète après 7 années de service.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36296" y="1514970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Plus de 1 400 écrans installés au siège et dans l'ensemble des agences du pays sont confiés à TVTools pour assurer la communication de la banque.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012530"/>
            <a:ext cx="3937000" cy="10795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3918"/>
            <a:ext cx="3983608" cy="9959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2308A3-C36D-4F5A-A999-CB8502CB4049}"/>
              </a:ext>
            </a:extLst>
          </p:cNvPr>
          <p:cNvSpPr/>
          <p:nvPr/>
        </p:nvSpPr>
        <p:spPr>
          <a:xfrm>
            <a:off x="323528" y="267494"/>
            <a:ext cx="2134752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QUELQUES REALISATIONS</a:t>
            </a:r>
          </a:p>
        </p:txBody>
      </p:sp>
    </p:spTree>
    <p:extLst>
      <p:ext uri="{BB962C8B-B14F-4D97-AF65-F5344CB8AC3E}">
        <p14:creationId xmlns:p14="http://schemas.microsoft.com/office/powerpoint/2010/main" val="26559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8B8B9B9-334C-4DE9-9915-A37EAF2C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39" y="118419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</a:t>
            </a:r>
            <a:r>
              <a:rPr lang="fr-FR" sz="1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est une solution résolument orientée "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client-serveur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" disponible en mode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SaaS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ou en déploiement interne (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On-</a:t>
            </a:r>
            <a:r>
              <a:rPr lang="fr-FR" sz="10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Premise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).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8A9C12-77D3-4B1F-9BA7-567F4BBE2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944707-7A14-4283-9084-ECD515F8B5E2}"/>
              </a:ext>
            </a:extLst>
          </p:cNvPr>
          <p:cNvSpPr/>
          <p:nvPr/>
        </p:nvSpPr>
        <p:spPr>
          <a:xfrm>
            <a:off x="4031940" y="2394827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</a:t>
            </a:r>
            <a:r>
              <a:rPr lang="fr-FR" sz="1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s'affranchit de toute contrainte liée à un Player dédié et vous garantit une interopérabilité totale avec les environnements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Windows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Android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ou </a:t>
            </a:r>
            <a:r>
              <a:rPr lang="fr-FR" sz="10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SoC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intégrés aux écrans compatibles Android.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50070-7128-44E8-A302-53C9224026DB}"/>
              </a:ext>
            </a:extLst>
          </p:cNvPr>
          <p:cNvSpPr/>
          <p:nvPr/>
        </p:nvSpPr>
        <p:spPr>
          <a:xfrm>
            <a:off x="358096" y="3929633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</a:t>
            </a:r>
            <a:r>
              <a:rPr lang="fr-FR" sz="1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c’est également un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Designer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puissant mais aussi une interface conviviale pour ouvrir un accès simplifié et efficient aux contributeurs via un portail Web.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1C132-119B-4A3A-B223-08DD01B3A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64466"/>
            <a:ext cx="1046294" cy="10395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FA7794-1A52-466D-9690-35264ECC1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64465"/>
            <a:ext cx="1019444" cy="10395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B9FDA17-C30E-481B-A182-41E02586C0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231761"/>
            <a:ext cx="750218" cy="8801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D458F6F-F39F-442A-9BEA-315EBE1EA8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67" y="2238981"/>
            <a:ext cx="880129" cy="8801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6AED02-B510-4531-9B78-928045C946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8" y="2294780"/>
            <a:ext cx="1247168" cy="8171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3A89E3E-B3B5-408B-A034-9FFEA9D18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71" y="864465"/>
            <a:ext cx="1006874" cy="10395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EBA9E4-DDC6-432B-A838-8B2DF2D93B89}"/>
              </a:ext>
            </a:extLst>
          </p:cNvPr>
          <p:cNvSpPr/>
          <p:nvPr/>
        </p:nvSpPr>
        <p:spPr>
          <a:xfrm>
            <a:off x="467544" y="420978"/>
            <a:ext cx="1336841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PRESENTATION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559DA91-C085-4A84-B840-FDBFCB10E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8119" y="3219822"/>
            <a:ext cx="2685640" cy="1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8B8B9B9-334C-4DE9-9915-A37EAF2C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137852"/>
            <a:ext cx="4846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fr-FR" sz="1200" dirty="0"/>
              <a:t>Votre équipe communication ou marketing détermine</a:t>
            </a:r>
            <a:r>
              <a:rPr lang="fr-FR" sz="1200" b="1" dirty="0"/>
              <a:t> les informations à diffuser sur écrans</a:t>
            </a:r>
            <a:r>
              <a:rPr lang="fr-FR" sz="1200" dirty="0"/>
              <a:t> (vidéos, textes, photos, flux RSS…)</a:t>
            </a:r>
          </a:p>
          <a:p>
            <a:pPr marL="228600" indent="-228600" algn="just">
              <a:buAutoNum type="arabicPeriod"/>
            </a:pPr>
            <a:endParaRPr lang="fr-FR" sz="1200" dirty="0">
              <a:ea typeface="Microsoft JhengHei" panose="020B0604030504040204" pitchFamily="34" charset="-120"/>
              <a:cs typeface="Microsoft Sans Serif" pitchFamily="34" charset="0"/>
            </a:endParaRPr>
          </a:p>
          <a:p>
            <a:pPr marL="228600" indent="-228600" algn="just">
              <a:buAutoNum type="arabicPeriod"/>
            </a:pPr>
            <a:r>
              <a:rPr lang="fr-FR" sz="1200" dirty="0">
                <a:ea typeface="Microsoft JhengHei" panose="020B0604030504040204" pitchFamily="34" charset="-120"/>
                <a:cs typeface="Microsoft Sans Serif" pitchFamily="34" charset="0"/>
              </a:rPr>
              <a:t>Les informations sont ensuite </a:t>
            </a:r>
            <a:r>
              <a:rPr lang="fr-FR" sz="1200" b="1" dirty="0">
                <a:ea typeface="Microsoft JhengHei" panose="020B0604030504040204" pitchFamily="34" charset="-120"/>
                <a:cs typeface="Microsoft Sans Serif" pitchFamily="34" charset="0"/>
              </a:rPr>
              <a:t>planifiées sur le calendrier</a:t>
            </a:r>
            <a:r>
              <a:rPr lang="fr-FR" sz="1200" dirty="0">
                <a:ea typeface="Microsoft JhengHei" panose="020B0604030504040204" pitchFamily="34" charset="-120"/>
                <a:cs typeface="Microsoft Sans Serif" pitchFamily="34" charset="0"/>
              </a:rPr>
              <a:t> à destination des écrans concernés.</a:t>
            </a:r>
          </a:p>
          <a:p>
            <a:pPr marL="228600" indent="-228600" algn="just">
              <a:buAutoNum type="arabicPeriod"/>
            </a:pPr>
            <a:endParaRPr lang="fr-FR" sz="1200" dirty="0">
              <a:ea typeface="Microsoft JhengHei" panose="020B0604030504040204" pitchFamily="34" charset="-120"/>
              <a:cs typeface="Microsoft Sans Serif" pitchFamily="34" charset="0"/>
            </a:endParaRPr>
          </a:p>
          <a:p>
            <a:pPr marL="228600" indent="-228600" algn="just">
              <a:buAutoNum type="arabicPeriod"/>
            </a:pPr>
            <a:r>
              <a:rPr lang="fr-FR" sz="1200" dirty="0"/>
              <a:t>Le </a:t>
            </a:r>
            <a:r>
              <a:rPr lang="fr-FR" sz="1200" b="1" dirty="0"/>
              <a:t>Player</a:t>
            </a:r>
            <a:r>
              <a:rPr lang="fr-FR" sz="1200" dirty="0"/>
              <a:t> agrège dynamiquement les données et compose l’affichage en </a:t>
            </a:r>
            <a:r>
              <a:rPr lang="fr-FR" sz="1200" b="1" dirty="0"/>
              <a:t>temps réel</a:t>
            </a:r>
            <a:endParaRPr lang="fr-FR" sz="1200" b="1" dirty="0">
              <a:ea typeface="Microsoft JhengHei" panose="020B0604030504040204" pitchFamily="34" charset="-120"/>
              <a:cs typeface="Microsoft Sans Serif" pitchFamily="34" charset="0"/>
            </a:endParaRPr>
          </a:p>
          <a:p>
            <a:pPr marL="228600" indent="-228600" algn="just">
              <a:buAutoNum type="arabicPeriod"/>
            </a:pPr>
            <a:endParaRPr lang="fr-FR"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marL="228600" indent="-228600" algn="just">
              <a:buAutoNum type="arabicPeriod"/>
            </a:pPr>
            <a:endParaRPr lang="fr-FR"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9CBA23-FB4F-4516-96A7-65F6B03A1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1" y="955991"/>
            <a:ext cx="3600400" cy="39920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20D4F6-E9F2-4600-8DF4-E8008E536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14718-B64C-4E58-B03B-C9D5C0AB9DD9}"/>
              </a:ext>
            </a:extLst>
          </p:cNvPr>
          <p:cNvSpPr/>
          <p:nvPr/>
        </p:nvSpPr>
        <p:spPr>
          <a:xfrm>
            <a:off x="467544" y="420978"/>
            <a:ext cx="2661306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PRINCIPE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3010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78AA1E-1DC8-47C0-A454-5EE62EA0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28548"/>
            <a:ext cx="3028521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formats compatibles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34" y="828883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 vous permet de diffuser instantanément tous les principaux types de contenus.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C314F7-FDF1-44DF-8CB2-D94106083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67" y="4449521"/>
            <a:ext cx="446589" cy="5716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4A3CD2-5E50-43E0-B5CB-0DA6D2087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12" y="1203598"/>
            <a:ext cx="447558" cy="5802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DDE2B35-B3BF-4EAE-BD37-6A7B7C204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12" y="1847483"/>
            <a:ext cx="447558" cy="5802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81F732-CC7E-4B6B-B846-6D8D771A7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12" y="4443958"/>
            <a:ext cx="447558" cy="5700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62EAF1-0E48-4900-BD94-00478019D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57" y="1272267"/>
            <a:ext cx="3873849" cy="314114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4356E5-3FFC-490E-BE27-8AB54966E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21" y="3795886"/>
            <a:ext cx="439670" cy="5700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BB9E7D-1102-4478-84E3-231586423B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FD6C81-6DC8-4E0F-8607-0BB7BB57CC9E}"/>
              </a:ext>
            </a:extLst>
          </p:cNvPr>
          <p:cNvSpPr/>
          <p:nvPr/>
        </p:nvSpPr>
        <p:spPr>
          <a:xfrm>
            <a:off x="1175298" y="1347614"/>
            <a:ext cx="4756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JPEG, PNG, BMP, GIF, TIFF, IFF, PCX, WMF, </a:t>
            </a:r>
            <a:r>
              <a:rPr lang="fr-FR" sz="14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Targa</a:t>
            </a:r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endParaRPr lang="fr-FR" sz="1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49C21E0-FCAE-46AE-BEE3-ABB49D7EF7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602" y="4456695"/>
            <a:ext cx="447558" cy="5700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0791A2-4F6C-4BAB-99FE-CBC16CA029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229" y="2499742"/>
            <a:ext cx="447041" cy="5802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5B4AC5D-EA48-4DD5-B06E-1A7FB61A58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12" y="3147814"/>
            <a:ext cx="444089" cy="5700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6219D5F-3E19-4735-AAE3-34A42F7BC5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032" y="4456695"/>
            <a:ext cx="444089" cy="55728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75187B7-0D7B-4CB3-B3BD-B4534C46B7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453" y="4470550"/>
            <a:ext cx="444089" cy="5662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D20948-8D17-4579-B985-2D73FCEBE5EF}"/>
              </a:ext>
            </a:extLst>
          </p:cNvPr>
          <p:cNvSpPr/>
          <p:nvPr/>
        </p:nvSpPr>
        <p:spPr>
          <a:xfrm>
            <a:off x="1166205" y="1995686"/>
            <a:ext cx="3443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MPEG-1, MPEG-2, MPEG-4, </a:t>
            </a:r>
            <a:r>
              <a:rPr lang="fr-FR" sz="14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Divx</a:t>
            </a:r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WMV</a:t>
            </a:r>
            <a:endParaRPr lang="fr-F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8F30B-1DD6-469D-A894-44C38F526805}"/>
              </a:ext>
            </a:extLst>
          </p:cNvPr>
          <p:cNvSpPr/>
          <p:nvPr/>
        </p:nvSpPr>
        <p:spPr>
          <a:xfrm>
            <a:off x="1166205" y="2638989"/>
            <a:ext cx="274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TGA, Flash, AVI, </a:t>
            </a:r>
            <a:r>
              <a:rPr lang="fr-FR" sz="14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Quicktime</a:t>
            </a:r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GIF</a:t>
            </a:r>
            <a:endParaRPr lang="fr-FR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8E869C-4F8F-492B-942C-AF622DDCC39C}"/>
              </a:ext>
            </a:extLst>
          </p:cNvPr>
          <p:cNvSpPr/>
          <p:nvPr/>
        </p:nvSpPr>
        <p:spPr>
          <a:xfrm>
            <a:off x="1175298" y="3288056"/>
            <a:ext cx="2437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WAV, MP3, MIDI, CD Audio</a:t>
            </a:r>
            <a:endParaRPr lang="fr-FR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AB58BC-1716-40F5-9103-EFCC8C2278EA}"/>
              </a:ext>
            </a:extLst>
          </p:cNvPr>
          <p:cNvSpPr/>
          <p:nvPr/>
        </p:nvSpPr>
        <p:spPr>
          <a:xfrm>
            <a:off x="1166205" y="3838139"/>
            <a:ext cx="4110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HTTP, RTP, RTSP, MMS, Flux UDP/RTP</a:t>
            </a:r>
          </a:p>
          <a:p>
            <a:r>
              <a:rPr lang="fr-FR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Unicast/Multicast – DVD, VCD, SVCD, MOV, FLV</a:t>
            </a:r>
          </a:p>
        </p:txBody>
      </p:sp>
    </p:spTree>
    <p:extLst>
      <p:ext uri="{BB962C8B-B14F-4D97-AF65-F5344CB8AC3E}">
        <p14:creationId xmlns:p14="http://schemas.microsoft.com/office/powerpoint/2010/main" val="742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10ACD4-0350-4739-B7DB-EBE303CE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98757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Création et mise en forme de votre contenu</a:t>
            </a:r>
          </a:p>
          <a:p>
            <a:pPr algn="just"/>
            <a:endParaRPr lang="fr-FR" sz="1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 module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Designer de TVTools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est un outil particulièrement performant destiné à la création graphique de vos contenus. Il exploite tous les formats d'images, d'animations ou de fichiers vidéos.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19EB072-565C-4058-B396-91DDA1F9D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6" y="1851671"/>
            <a:ext cx="5341890" cy="3020516"/>
          </a:xfrm>
          <a:prstGeom prst="rect">
            <a:avLst/>
          </a:prstGeom>
        </p:spPr>
      </p:pic>
      <p:sp>
        <p:nvSpPr>
          <p:cNvPr id="20" name="Légende : flèche vers la gauche 19">
            <a:extLst>
              <a:ext uri="{FF2B5EF4-FFF2-40B4-BE49-F238E27FC236}">
                <a16:creationId xmlns:a16="http://schemas.microsoft.com/office/drawing/2014/main" id="{A05DBC95-3A75-4150-8428-630F52D2C628}"/>
              </a:ext>
            </a:extLst>
          </p:cNvPr>
          <p:cNvSpPr/>
          <p:nvPr/>
        </p:nvSpPr>
        <p:spPr>
          <a:xfrm>
            <a:off x="7093296" y="2139702"/>
            <a:ext cx="1943200" cy="1872208"/>
          </a:xfrm>
          <a:prstGeom prst="leftArrowCallout">
            <a:avLst>
              <a:gd name="adj1" fmla="val 22168"/>
              <a:gd name="adj2" fmla="val 26062"/>
              <a:gd name="adj3" fmla="val 15090"/>
              <a:gd name="adj4" fmla="val 77276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La boite à outil donne accès aux différents composants graphiques</a:t>
            </a:r>
          </a:p>
          <a:p>
            <a:pPr algn="ctr"/>
            <a:endParaRPr lang="fr-FR" sz="1100" dirty="0"/>
          </a:p>
          <a:p>
            <a:pPr algn="ctr"/>
            <a:r>
              <a:rPr lang="fr-FR" sz="1100" dirty="0"/>
              <a:t>FOND, MEDIAS, TEXTES, ANIMATIONS, SONS</a:t>
            </a:r>
          </a:p>
        </p:txBody>
      </p:sp>
      <p:sp>
        <p:nvSpPr>
          <p:cNvPr id="22" name="Légende : flèche vers la droite 21">
            <a:extLst>
              <a:ext uri="{FF2B5EF4-FFF2-40B4-BE49-F238E27FC236}">
                <a16:creationId xmlns:a16="http://schemas.microsoft.com/office/drawing/2014/main" id="{AAF528DE-61CA-4540-8631-11475C9BE6DA}"/>
              </a:ext>
            </a:extLst>
          </p:cNvPr>
          <p:cNvSpPr/>
          <p:nvPr/>
        </p:nvSpPr>
        <p:spPr>
          <a:xfrm>
            <a:off x="107504" y="3939902"/>
            <a:ext cx="2016224" cy="995932"/>
          </a:xfrm>
          <a:prstGeom prst="rightArrowCallout">
            <a:avLst>
              <a:gd name="adj1" fmla="val 25000"/>
              <a:gd name="adj2" fmla="val 25000"/>
              <a:gd name="adj3" fmla="val 11526"/>
              <a:gd name="adj4" fmla="val 82395"/>
            </a:avLst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La barre de gestion des pages vous permet de créer de véritables scénarii.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59EB6C-D8ED-411B-9504-FED3071D7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FDB7F1-555D-42D4-8CD7-8314AD091640}"/>
              </a:ext>
            </a:extLst>
          </p:cNvPr>
          <p:cNvSpPr/>
          <p:nvPr/>
        </p:nvSpPr>
        <p:spPr>
          <a:xfrm>
            <a:off x="467544" y="428548"/>
            <a:ext cx="2333716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le Designer</a:t>
            </a:r>
          </a:p>
        </p:txBody>
      </p:sp>
    </p:spTree>
    <p:extLst>
      <p:ext uri="{BB962C8B-B14F-4D97-AF65-F5344CB8AC3E}">
        <p14:creationId xmlns:p14="http://schemas.microsoft.com/office/powerpoint/2010/main" val="24544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DD7EB0-55E5-4370-A4AB-F86BC748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978" y="1025609"/>
            <a:ext cx="287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Un système dynamique pour la mise à jour de vos données !</a:t>
            </a:r>
            <a:endParaRPr lang="fr-FR" sz="10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9702"/>
            <a:ext cx="5736901" cy="27697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28051" y="1025609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Où que vous soyez, </a:t>
            </a:r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</a:t>
            </a:r>
            <a:r>
              <a:rPr lang="fr-FR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est capable d'agréger dynamiquement des données provenant de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sources multiples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. La donnée peut être stockée en local, dans un partage réseau ou depuis une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URL HTTP ou HTTPS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434" y="2124601"/>
            <a:ext cx="27275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 type de données peut être : 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texte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texte calendaire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texte délimité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texte RTF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fichier Excel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flux RSS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entrepôt XML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base de données Access ou SQL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calendrier Exchange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Google </a:t>
            </a:r>
            <a:r>
              <a:rPr lang="fr-FR" sz="1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Calendar</a:t>
            </a:r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Lotus Notes</a:t>
            </a:r>
          </a:p>
          <a:p>
            <a:pPr marL="171450" indent="-171450" algn="just">
              <a:buFontTx/>
              <a:buChar char="-"/>
            </a:pPr>
            <a:r>
              <a:rPr lang="fr-FR" sz="1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iCalendar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ainsi que les structures par arborescence de répertoire.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3D88D7-1E0E-4111-A33E-BC790DE48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396E9C-982D-491F-B700-E542BC842538}"/>
              </a:ext>
            </a:extLst>
          </p:cNvPr>
          <p:cNvSpPr/>
          <p:nvPr/>
        </p:nvSpPr>
        <p:spPr>
          <a:xfrm>
            <a:off x="323528" y="428548"/>
            <a:ext cx="3085396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connecteurs externes</a:t>
            </a:r>
          </a:p>
        </p:txBody>
      </p:sp>
    </p:spTree>
    <p:extLst>
      <p:ext uri="{BB962C8B-B14F-4D97-AF65-F5344CB8AC3E}">
        <p14:creationId xmlns:p14="http://schemas.microsoft.com/office/powerpoint/2010/main" val="32480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10ACD4-0350-4739-B7DB-EBE303CE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6064" y="987574"/>
            <a:ext cx="51083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Afin d’automatiser la mise à jour de vos contenus, le module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Designer de TVTools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permet aussi d'utiliser intelligemment toutes les ressources liées à des bases de données ou à Internet.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628134-AA21-4B05-B772-CC72FE22F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" y="1780288"/>
            <a:ext cx="4317235" cy="11473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5A8D4F-9374-42B7-9516-BDD7DFC17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2" y="2454323"/>
            <a:ext cx="4216009" cy="2553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43413A-459C-48B2-ADED-26CACE75C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19" y="2789542"/>
            <a:ext cx="1303661" cy="21917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D79A60-5CA9-4371-84C5-661EE70F74B9}"/>
              </a:ext>
            </a:extLst>
          </p:cNvPr>
          <p:cNvSpPr/>
          <p:nvPr/>
        </p:nvSpPr>
        <p:spPr>
          <a:xfrm>
            <a:off x="5306694" y="1736045"/>
            <a:ext cx="35821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Enregistrement des informations dans Google 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5EAD8D-ED85-42DA-B965-70BA9F7396C3}"/>
              </a:ext>
            </a:extLst>
          </p:cNvPr>
          <p:cNvSpPr/>
          <p:nvPr/>
        </p:nvSpPr>
        <p:spPr>
          <a:xfrm>
            <a:off x="539552" y="3389232"/>
            <a:ext cx="25018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Création du modèle de page dans le Designer avec un composant Google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1A0FF7-4E17-40C4-97A1-38C0A3CA6273}"/>
              </a:ext>
            </a:extLst>
          </p:cNvPr>
          <p:cNvSpPr/>
          <p:nvPr/>
        </p:nvSpPr>
        <p:spPr>
          <a:xfrm>
            <a:off x="6752253" y="3740427"/>
            <a:ext cx="13410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Les informations se mettent à jour en temps réel sur vos écrans 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053E13-7643-4BF1-8A15-B548C76C27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CCEE80-C588-4DEE-BB55-562DEDCB6EBB}"/>
              </a:ext>
            </a:extLst>
          </p:cNvPr>
          <p:cNvSpPr/>
          <p:nvPr/>
        </p:nvSpPr>
        <p:spPr>
          <a:xfrm>
            <a:off x="467544" y="428548"/>
            <a:ext cx="3028521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formats compatibles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ED8CB8-1C27-4B7F-A8E7-2FADF78233A6}"/>
              </a:ext>
            </a:extLst>
          </p:cNvPr>
          <p:cNvSpPr/>
          <p:nvPr/>
        </p:nvSpPr>
        <p:spPr>
          <a:xfrm>
            <a:off x="381122" y="982645"/>
            <a:ext cx="3155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Exemple de connecteur : google agenda</a:t>
            </a:r>
            <a:endParaRPr lang="fr-FR" sz="10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21" grpId="0" animBg="1"/>
      <p:bldP spid="23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78AA1E-1DC8-47C0-A454-5EE62EA0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84355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Vous pourrez également agrémenter votre contenu avec des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modèles météo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et des modèles de </a:t>
            </a:r>
            <a:r>
              <a:rPr lang="fr-FR" sz="10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ﬂux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RSS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entièrement automatisés.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Les modèles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météo dynamiques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couvrent les 40 plus grandes villes françaises. Nous pouvons vous fournir une météo avec des localités spécifiques (prestation uniquement sur demande).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Les modèles de </a:t>
            </a:r>
            <a:r>
              <a:rPr lang="fr-FR" sz="10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ﬂux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RSS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vous informent en direct à la fois sur toute l'actualité nationale avec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France Info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, mais aussi plus spécifiquement sur l'actualité sportive avec l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'Equipe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.</a:t>
            </a: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71750"/>
            <a:ext cx="229961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07" y="3655417"/>
            <a:ext cx="22942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4" y="2571750"/>
            <a:ext cx="229264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62212"/>
            <a:ext cx="2299610" cy="129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7734"/>
            <a:ext cx="2299610" cy="129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C7A8F9-64AC-4B39-9CF0-6B9B917DD7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96AB68-A346-4B9F-94B1-25198978E257}"/>
              </a:ext>
            </a:extLst>
          </p:cNvPr>
          <p:cNvSpPr/>
          <p:nvPr/>
        </p:nvSpPr>
        <p:spPr>
          <a:xfrm>
            <a:off x="323528" y="428548"/>
            <a:ext cx="2687980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les flux externes</a:t>
            </a:r>
          </a:p>
        </p:txBody>
      </p:sp>
    </p:spTree>
    <p:extLst>
      <p:ext uri="{BB962C8B-B14F-4D97-AF65-F5344CB8AC3E}">
        <p14:creationId xmlns:p14="http://schemas.microsoft.com/office/powerpoint/2010/main" val="26374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4FF58C9-56EC-48BA-AEBF-296FFD1B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532" y="987574"/>
            <a:ext cx="4761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Création et mise en forme de votre contenu</a:t>
            </a:r>
          </a:p>
          <a:p>
            <a:pPr algn="just"/>
            <a:endParaRPr lang="fr-FR" sz="1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Une </a:t>
            </a:r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centaine de gabarits dynamiques gratuits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et directement exploitables par les contributeurs sans aucune formation spécifique. </a:t>
            </a:r>
          </a:p>
          <a:p>
            <a:pPr algn="just"/>
            <a:endParaRPr lang="fr-FR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just"/>
            <a:r>
              <a:rPr lang="fr-FR" sz="1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Portail full web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: plutôt que d'utiliser un client léger aux capacités limitées, </a:t>
            </a:r>
            <a:r>
              <a:rPr lang="fr-FR" sz="1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TVTools </a:t>
            </a:r>
            <a:r>
              <a:rPr lang="fr-FR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  <a:t>offre un accès COMPLET à toutes les fonctions du logiciel depuis un navigateur WEB (tablette / smartphone / MAC / Linux).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5486"/>
            <a:ext cx="2101850" cy="11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80" y="992116"/>
            <a:ext cx="2096986" cy="117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32" y="2003020"/>
            <a:ext cx="2096986" cy="117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42" y="3008763"/>
            <a:ext cx="2089150" cy="117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7" y="3800428"/>
            <a:ext cx="2096986" cy="117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3335"/>
            <a:ext cx="1228456" cy="216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9" y="2722170"/>
            <a:ext cx="1219069" cy="216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76" y="2854844"/>
            <a:ext cx="1224744" cy="216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87AD76-952E-48E2-BB74-CD30E35FA0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3" y="59191"/>
            <a:ext cx="1283023" cy="3532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D80276-CFEC-478E-9F17-AE715D1C8562}"/>
              </a:ext>
            </a:extLst>
          </p:cNvPr>
          <p:cNvSpPr/>
          <p:nvPr/>
        </p:nvSpPr>
        <p:spPr>
          <a:xfrm>
            <a:off x="323528" y="428548"/>
            <a:ext cx="2375394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LES CONTENUS – les modèles</a:t>
            </a:r>
          </a:p>
        </p:txBody>
      </p:sp>
    </p:spTree>
    <p:extLst>
      <p:ext uri="{BB962C8B-B14F-4D97-AF65-F5344CB8AC3E}">
        <p14:creationId xmlns:p14="http://schemas.microsoft.com/office/powerpoint/2010/main" val="18500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12133</TotalTime>
  <Words>1175</Words>
  <Application>Microsoft Office PowerPoint</Application>
  <PresentationFormat>Affichage à l'écran (16:9)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Microsoft JhengHei</vt:lpstr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</dc:creator>
  <cp:lastModifiedBy>Gilbert LOPEZ</cp:lastModifiedBy>
  <cp:revision>37</cp:revision>
  <dcterms:created xsi:type="dcterms:W3CDTF">2019-11-09T10:43:56Z</dcterms:created>
  <dcterms:modified xsi:type="dcterms:W3CDTF">2020-02-04T16:54:25Z</dcterms:modified>
</cp:coreProperties>
</file>